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media/image9.png" ContentType="image/png"/>
  <Override PartName="/ppt/media/image1.png" ContentType="image/png"/>
  <Override PartName="/ppt/media/image8.png" ContentType="image/png"/>
  <Override PartName="/ppt/media/image2.jpeg" ContentType="image/jpe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/>
          <a:p>
            <a:pPr algn="ctr">
              <a:lnSpc>
                <a:spcPct val="100000"/>
              </a:lnSpc>
            </a:pPr>
            <a:r>
              <a:rPr b="0" lang="pl-PL" sz="6000" spc="-1" strike="noStrike">
                <a:solidFill>
                  <a:srgbClr val="000000"/>
                </a:solidFill>
                <a:latin typeface="Calibri Light"/>
              </a:rPr>
              <a:t>Kliknij, aby edytować styl</a:t>
            </a:r>
            <a:endParaRPr b="0" lang="pl-PL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1F877022-84F0-43F0-B641-286CA3F29A05}" type="datetime">
              <a:rPr b="0" lang="pl-PL" sz="1200" spc="-1" strike="noStrike">
                <a:solidFill>
                  <a:srgbClr val="8b8b8b"/>
                </a:solidFill>
                <a:latin typeface="Calibri"/>
              </a:rPr>
              <a:t>21-9-23</a:t>
            </a:fld>
            <a:endParaRPr b="0" lang="pl-PL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pl-PL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5C033AD3-17D2-4EC6-AF01-CDDA3B13BCC2}" type="slidenum">
              <a:rPr b="0" lang="pl-PL" sz="1200" spc="-1" strike="noStrike">
                <a:solidFill>
                  <a:srgbClr val="8b8b8b"/>
                </a:solidFill>
                <a:latin typeface="Calibri"/>
              </a:rPr>
              <a:t>&lt;numer&gt;</a:t>
            </a:fld>
            <a:endParaRPr b="0" lang="pl-PL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Kliknij, aby edytować format tekstu konspektu</a:t>
            </a:r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Drugi poziom konspektu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solidFill>
                  <a:srgbClr val="000000"/>
                </a:solidFill>
                <a:latin typeface="Calibri"/>
              </a:rPr>
              <a:t>Trzeci poziom konspektu</a:t>
            </a:r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1800" spc="-1" strike="noStrike">
                <a:solidFill>
                  <a:srgbClr val="000000"/>
                </a:solidFill>
                <a:latin typeface="Calibri"/>
              </a:rPr>
              <a:t>Czwarty poziom konspektu</a:t>
            </a:r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Piąty poziom konspektu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Szósty poziom konspektu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Siódmy poziom konspektu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Kliknij, aby edytować styl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Kliknij, aby edytować style wzorca tekstu</a:t>
            </a:r>
            <a:endParaRPr b="0" lang="pl-PL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Drugi poziom</a:t>
            </a:r>
            <a:endParaRPr b="0" lang="pl-PL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pl-PL" sz="2000" spc="-1" strike="noStrike">
                <a:solidFill>
                  <a:srgbClr val="000000"/>
                </a:solidFill>
                <a:latin typeface="Calibri"/>
              </a:rPr>
              <a:t>Trzeci poziom</a:t>
            </a:r>
            <a:endParaRPr b="0" lang="pl-PL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pl-PL" sz="1800" spc="-1" strike="noStrike">
                <a:solidFill>
                  <a:srgbClr val="000000"/>
                </a:solidFill>
                <a:latin typeface="Calibri"/>
              </a:rPr>
              <a:t>Czwarty poziom</a:t>
            </a:r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pl-PL" sz="1800" spc="-1" strike="noStrike">
                <a:solidFill>
                  <a:srgbClr val="000000"/>
                </a:solidFill>
                <a:latin typeface="Calibri"/>
              </a:rPr>
              <a:t>Piąty poziom</a:t>
            </a:r>
            <a:endParaRPr b="0" lang="pl-PL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FCE9EBBD-E90E-4AA6-A7C8-C1F2D79AE2BE}" type="datetime">
              <a:rPr b="0" lang="pl-PL" sz="1200" spc="-1" strike="noStrike">
                <a:solidFill>
                  <a:srgbClr val="8b8b8b"/>
                </a:solidFill>
                <a:latin typeface="Calibri"/>
              </a:rPr>
              <a:t>21-9-23</a:t>
            </a:fld>
            <a:endParaRPr b="0" lang="pl-PL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pl-PL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7ED16CA3-F0E8-4031-ACC4-F9972156DC9E}" type="slidenum">
              <a:rPr b="0" lang="pl-PL" sz="1200" spc="-1" strike="noStrike">
                <a:solidFill>
                  <a:srgbClr val="8b8b8b"/>
                </a:solidFill>
                <a:latin typeface="Calibri"/>
              </a:rPr>
              <a:t>1</a:t>
            </a:fld>
            <a:endParaRPr b="0" lang="pl-PL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hyperlink" Target="https://commons.wikimedia.org/wiki/File:St_Lem_resize.jpg" TargetMode="External"/><Relationship Id="rId2" Type="http://schemas.openxmlformats.org/officeDocument/2006/relationships/image" Target="../media/image1.png"/><Relationship Id="rId3" Type="http://schemas.openxmlformats.org/officeDocument/2006/relationships/image" Target="../media/image2.jpeg"/><Relationship Id="rId4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hyperlink" Target="https://commons.wikimedia.org/wiki/File:St_Lem_resize.jpg" TargetMode="External"/><Relationship Id="rId4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hyperlink" Target="https://commons.wikimedia.org/wiki/File:St_Lem_resize.jpg" TargetMode="External"/><Relationship Id="rId3" Type="http://schemas.openxmlformats.org/officeDocument/2006/relationships/image" Target="../media/image17.png"/><Relationship Id="rId4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hyperlink" Target="https://commons.wikimedia.org/wiki/File:St_Lem_resize.jpg" TargetMode="External"/><Relationship Id="rId4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hyperlink" Target="https://unsplash.com/@angelekamp?utm_source=unsplash&amp;utm_medium=referral&amp;utm_content=creditCopyText" TargetMode="External"/><Relationship Id="rId2" Type="http://schemas.openxmlformats.org/officeDocument/2006/relationships/hyperlink" Target="https://unsplash.com/@angelekamp?utm_source=unsplash&amp;utm_medium=referral&amp;utm_content=creditCopyText" TargetMode="External"/><Relationship Id="rId3" Type="http://schemas.openxmlformats.org/officeDocument/2006/relationships/hyperlink" Target="https://unsplash.com/s/photos/birthday?utm_source=unsplash&amp;utm_medium=referral&amp;utm_content=creditCopyText" TargetMode="External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hyperlink" Target="https://commons.wikimedia.org/wiki/File:St_Lem_resize.jpg" TargetMode="External"/><Relationship Id="rId3" Type="http://schemas.openxmlformats.org/officeDocument/2006/relationships/image" Target="../media/image7.png"/><Relationship Id="rId4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hyperlink" Target="https://unsplash.com/@lajaxx?utm_source=unsplash&amp;utm_medium=referral&amp;utm_content=creditCopyText" TargetMode="External"/><Relationship Id="rId3" Type="http://schemas.openxmlformats.org/officeDocument/2006/relationships/hyperlink" Target="https://unsplash.com/s/photos/languages?utm_source=unsplash&amp;utm_medium=referral&amp;utm_content=creditCopyText" TargetMode="External"/><Relationship Id="rId4" Type="http://schemas.openxmlformats.org/officeDocument/2006/relationships/image" Target="../media/image11.png"/><Relationship Id="rId5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1523880" y="367560"/>
            <a:ext cx="9143640" cy="16552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Wszystko co chciałbyś wiedzieć o Lemie, ale boisz się spytać </a:t>
            </a:r>
            <a:r>
              <a:rPr b="0" lang="pl-PL" sz="2400" spc="-1" strike="noStrike">
                <a:solidFill>
                  <a:srgbClr val="000000"/>
                </a:solidFill>
                <a:latin typeface="Wingdings"/>
              </a:rPr>
              <a:t></a:t>
            </a:r>
            <a:endParaRPr b="0" lang="pl-PL" sz="2400" spc="-1" strike="noStrike"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8715960" y="5409720"/>
            <a:ext cx="60955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 u="sng">
                <a:solidFill>
                  <a:srgbClr val="0563c1"/>
                </a:solidFill>
                <a:uFillTx/>
                <a:latin typeface="Calibri"/>
                <a:hlinkClick r:id="rId1"/>
              </a:rPr>
              <a:t>commons.wikimedia.org</a:t>
            </a:r>
            <a:endParaRPr b="0" lang="pl-PL" sz="1800" spc="-1" strike="noStrike">
              <a:latin typeface="Arial"/>
            </a:endParaRPr>
          </a:p>
        </p:txBody>
      </p:sp>
      <p:pic>
        <p:nvPicPr>
          <p:cNvPr id="84" name="Obraz 5" descr=""/>
          <p:cNvPicPr/>
          <p:nvPr/>
        </p:nvPicPr>
        <p:blipFill>
          <a:blip r:embed="rId2"/>
          <a:stretch/>
        </p:blipFill>
        <p:spPr>
          <a:xfrm>
            <a:off x="303480" y="5479920"/>
            <a:ext cx="5803200" cy="1235880"/>
          </a:xfrm>
          <a:prstGeom prst="rect">
            <a:avLst/>
          </a:prstGeom>
          <a:ln>
            <a:noFill/>
          </a:ln>
        </p:spPr>
      </p:pic>
      <p:pic>
        <p:nvPicPr>
          <p:cNvPr id="85" name="Obraz 7" descr=""/>
          <p:cNvPicPr/>
          <p:nvPr/>
        </p:nvPicPr>
        <p:blipFill>
          <a:blip r:embed="rId3"/>
          <a:stretch/>
        </p:blipFill>
        <p:spPr>
          <a:xfrm>
            <a:off x="4533840" y="1049760"/>
            <a:ext cx="3269880" cy="4187520"/>
          </a:xfrm>
          <a:prstGeom prst="rect">
            <a:avLst/>
          </a:prstGeom>
          <a:ln>
            <a:noFill/>
          </a:ln>
        </p:spPr>
      </p:pic>
      <p:sp>
        <p:nvSpPr>
          <p:cNvPr id="86" name="CustomShape 3"/>
          <p:cNvSpPr/>
          <p:nvPr/>
        </p:nvSpPr>
        <p:spPr>
          <a:xfrm>
            <a:off x="8569080" y="6347160"/>
            <a:ext cx="32457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pl-PL" sz="1800" spc="-1" strike="noStrike">
                <a:solidFill>
                  <a:srgbClr val="2f5597"/>
                </a:solidFill>
                <a:latin typeface="Calibri"/>
              </a:rPr>
              <a:t>Autor quizu: mgr Krzysztof Celka</a:t>
            </a:r>
            <a:endParaRPr b="0" lang="pl-PL" sz="1800" spc="-1" strike="noStrike"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Shape 1"/>
          <p:cNvSpPr txBox="1"/>
          <p:nvPr/>
        </p:nvSpPr>
        <p:spPr>
          <a:xfrm>
            <a:off x="1352520" y="47700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„</a:t>
            </a: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Solaris”, najbardziej znana książka Lema opowiada o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6" name="Obraz 5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sp>
        <p:nvSpPr>
          <p:cNvPr id="147" name="CustomShape 2"/>
          <p:cNvSpPr/>
          <p:nvPr/>
        </p:nvSpPr>
        <p:spPr>
          <a:xfrm>
            <a:off x="371160" y="36828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8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148" name="CustomShape 3"/>
          <p:cNvSpPr/>
          <p:nvPr/>
        </p:nvSpPr>
        <p:spPr>
          <a:xfrm>
            <a:off x="8910720" y="1657800"/>
            <a:ext cx="32612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Prawidłowa odpowiedź: 2 punkty</a:t>
            </a:r>
            <a:endParaRPr b="0" lang="pl-PL" sz="1800" spc="-1" strike="noStrike">
              <a:latin typeface="Arial"/>
            </a:endParaRPr>
          </a:p>
        </p:txBody>
      </p:sp>
      <p:sp>
        <p:nvSpPr>
          <p:cNvPr id="149" name="CustomShape 4"/>
          <p:cNvSpPr/>
          <p:nvPr/>
        </p:nvSpPr>
        <p:spPr>
          <a:xfrm>
            <a:off x="616320" y="2067120"/>
            <a:ext cx="917568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A: Zniszczeniu Ziemi przez asteroidę i tułaczce ostatnich ludzi w kosmosie</a:t>
            </a:r>
            <a:endParaRPr b="0" lang="pl-PL" sz="2400" spc="-1" strike="noStrike">
              <a:latin typeface="Arial"/>
            </a:endParaRPr>
          </a:p>
        </p:txBody>
      </p:sp>
      <p:sp>
        <p:nvSpPr>
          <p:cNvPr id="150" name="CustomShape 5"/>
          <p:cNvSpPr/>
          <p:nvPr/>
        </p:nvSpPr>
        <p:spPr>
          <a:xfrm>
            <a:off x="619920" y="2427480"/>
            <a:ext cx="9642240" cy="26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B: Nagłym wybuchu słońca i kilku ostatnich minutach istnienia ludzkości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C: Nieudanej próbie podbicia układu słonecznego w XXI wieku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D: Próbie nawiązania kontaktu z inteligentnym oceanem na odległej planecie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E: Przygodach załogi okrętu kosmicznego „Solaris”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F: Odkryciu floty obcych, która zbliża się do Ziemi aby podbić ją za </a:t>
            </a:r>
            <a:br/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300 lat i przygotowaniach ludzkości na to wydarzenie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2400" spc="-1" strike="noStrike">
              <a:latin typeface="Arial"/>
            </a:endParaRPr>
          </a:p>
        </p:txBody>
      </p:sp>
      <p:pic>
        <p:nvPicPr>
          <p:cNvPr id="151" name="Obraz 4" descr=""/>
          <p:cNvPicPr/>
          <p:nvPr/>
        </p:nvPicPr>
        <p:blipFill>
          <a:blip r:embed="rId2"/>
          <a:stretch/>
        </p:blipFill>
        <p:spPr>
          <a:xfrm>
            <a:off x="9273960" y="3909240"/>
            <a:ext cx="2535840" cy="2307960"/>
          </a:xfrm>
          <a:prstGeom prst="rect">
            <a:avLst/>
          </a:prstGeom>
          <a:ln>
            <a:noFill/>
          </a:ln>
        </p:spPr>
      </p:pic>
      <p:sp>
        <p:nvSpPr>
          <p:cNvPr id="152" name="CustomShape 6"/>
          <p:cNvSpPr/>
          <p:nvPr/>
        </p:nvSpPr>
        <p:spPr>
          <a:xfrm>
            <a:off x="9273960" y="6217560"/>
            <a:ext cx="7108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 u="sng">
                <a:solidFill>
                  <a:srgbClr val="0563c1"/>
                </a:solidFill>
                <a:uFillTx/>
                <a:latin typeface="Calibri"/>
                <a:hlinkClick r:id="rId3"/>
              </a:rPr>
              <a:t>commons.wikimedia.org</a:t>
            </a:r>
            <a:endParaRPr b="0" lang="pl-PL" sz="1800" spc="-1" strike="noStrike">
              <a:latin typeface="Arial"/>
            </a:endParaRPr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Shape 1"/>
          <p:cNvSpPr txBox="1"/>
          <p:nvPr/>
        </p:nvSpPr>
        <p:spPr>
          <a:xfrm>
            <a:off x="1352520" y="63432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Ile sztuk książek Lema sprzedano na całym świecie?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4" name="Obraz 5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sp>
        <p:nvSpPr>
          <p:cNvPr id="155" name="CustomShape 2"/>
          <p:cNvSpPr/>
          <p:nvPr/>
        </p:nvSpPr>
        <p:spPr>
          <a:xfrm>
            <a:off x="371160" y="36828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9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156" name="CustomShape 3"/>
          <p:cNvSpPr/>
          <p:nvPr/>
        </p:nvSpPr>
        <p:spPr>
          <a:xfrm>
            <a:off x="8717400" y="2444760"/>
            <a:ext cx="308592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Najbliższa odpowiedź: 3 punkty</a:t>
            </a:r>
            <a:endParaRPr b="0" lang="pl-PL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Druga najbliższa: 2 punkty</a:t>
            </a:r>
            <a:endParaRPr b="0" lang="pl-PL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Trzecia najbliższa: 1 punkt</a:t>
            </a:r>
            <a:endParaRPr b="0" lang="pl-PL" sz="1800" spc="-1" strike="noStrike">
              <a:latin typeface="Arial"/>
            </a:endParaRPr>
          </a:p>
        </p:txBody>
      </p:sp>
      <p:sp>
        <p:nvSpPr>
          <p:cNvPr id="157" name="CustomShape 4"/>
          <p:cNvSpPr/>
          <p:nvPr/>
        </p:nvSpPr>
        <p:spPr>
          <a:xfrm>
            <a:off x="7152840" y="5340960"/>
            <a:ext cx="7108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 u="sng">
                <a:solidFill>
                  <a:srgbClr val="0563c1"/>
                </a:solidFill>
                <a:uFillTx/>
                <a:latin typeface="Calibri"/>
                <a:hlinkClick r:id="rId2"/>
              </a:rPr>
              <a:t>commons.wikimedia.org</a:t>
            </a:r>
            <a:endParaRPr b="0" lang="pl-PL" sz="1800" spc="-1" strike="noStrike">
              <a:latin typeface="Arial"/>
            </a:endParaRPr>
          </a:p>
        </p:txBody>
      </p:sp>
      <p:pic>
        <p:nvPicPr>
          <p:cNvPr id="158" name="Obraz 3" descr=""/>
          <p:cNvPicPr/>
          <p:nvPr/>
        </p:nvPicPr>
        <p:blipFill>
          <a:blip r:embed="rId3"/>
          <a:stretch/>
        </p:blipFill>
        <p:spPr>
          <a:xfrm>
            <a:off x="2433600" y="3429000"/>
            <a:ext cx="7019640" cy="12092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1212840" y="225108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1" lang="pl-PL" sz="4400" spc="-1" strike="noStrike">
                <a:solidFill>
                  <a:srgbClr val="000000"/>
                </a:solidFill>
                <a:latin typeface="Calibri Light"/>
              </a:rPr>
              <a:t>Uwaga!!! Na ostatnie pytanie będzie tylko 40 sekund czasu na odpowiedź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0" name="Obraz 3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xtShape 1"/>
          <p:cNvSpPr txBox="1"/>
          <p:nvPr/>
        </p:nvSpPr>
        <p:spPr>
          <a:xfrm>
            <a:off x="1352520" y="63432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Podaj znane Tobie tytuły książek lub opowiadań Stanisława Lema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2" name="Obraz 5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sp>
        <p:nvSpPr>
          <p:cNvPr id="163" name="CustomShape 2"/>
          <p:cNvSpPr/>
          <p:nvPr/>
        </p:nvSpPr>
        <p:spPr>
          <a:xfrm>
            <a:off x="372240" y="368280"/>
            <a:ext cx="6444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10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164" name="CustomShape 3"/>
          <p:cNvSpPr/>
          <p:nvPr/>
        </p:nvSpPr>
        <p:spPr>
          <a:xfrm>
            <a:off x="7774200" y="2477880"/>
            <a:ext cx="36025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Każda poprawna odpowiedź: 1 punkt</a:t>
            </a:r>
            <a:endParaRPr b="0" lang="pl-PL" sz="1800" spc="-1" strike="noStrike">
              <a:latin typeface="Arial"/>
            </a:endParaRPr>
          </a:p>
        </p:txBody>
      </p:sp>
      <p:pic>
        <p:nvPicPr>
          <p:cNvPr id="165" name="Obraz 4" descr=""/>
          <p:cNvPicPr/>
          <p:nvPr/>
        </p:nvPicPr>
        <p:blipFill>
          <a:blip r:embed="rId2"/>
          <a:stretch/>
        </p:blipFill>
        <p:spPr>
          <a:xfrm>
            <a:off x="3995280" y="2285640"/>
            <a:ext cx="2386800" cy="3242880"/>
          </a:xfrm>
          <a:prstGeom prst="rect">
            <a:avLst/>
          </a:prstGeom>
          <a:ln>
            <a:noFill/>
          </a:ln>
        </p:spPr>
      </p:pic>
      <p:sp>
        <p:nvSpPr>
          <p:cNvPr id="166" name="CustomShape 4"/>
          <p:cNvSpPr/>
          <p:nvPr/>
        </p:nvSpPr>
        <p:spPr>
          <a:xfrm>
            <a:off x="8715960" y="5409720"/>
            <a:ext cx="60955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 u="sng">
                <a:solidFill>
                  <a:srgbClr val="0563c1"/>
                </a:solidFill>
                <a:uFillTx/>
                <a:latin typeface="Calibri"/>
                <a:hlinkClick r:id="rId3"/>
              </a:rPr>
              <a:t>commons.wikimedia.org</a:t>
            </a:r>
            <a:endParaRPr b="0" lang="pl-PL" sz="1800" spc="-1" strike="noStrike">
              <a:latin typeface="Arial"/>
            </a:endParaRPr>
          </a:p>
        </p:txBody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1200240" y="141300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1" lang="pl-PL" sz="4400" spc="-1" strike="noStrike">
                <a:solidFill>
                  <a:srgbClr val="000000"/>
                </a:solidFill>
                <a:latin typeface="Calibri Light"/>
              </a:rPr>
              <a:t>Oddajemy karteczki nauczycielowi do sprawdzenia</a:t>
            </a:r>
            <a:r>
              <a:rPr b="1" lang="pl-PL" sz="4400" spc="-1" strike="noStrike">
                <a:solidFill>
                  <a:srgbClr val="000000"/>
                </a:solidFill>
                <a:latin typeface="Wingdings"/>
              </a:rPr>
              <a:t>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8" name="Obraz 3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Obraz 4" descr=""/>
          <p:cNvPicPr/>
          <p:nvPr/>
        </p:nvPicPr>
        <p:blipFill>
          <a:blip r:embed="rId1"/>
          <a:stretch/>
        </p:blipFill>
        <p:spPr>
          <a:xfrm>
            <a:off x="4793760" y="384840"/>
            <a:ext cx="4584960" cy="5986080"/>
          </a:xfrm>
          <a:prstGeom prst="rect">
            <a:avLst/>
          </a:prstGeom>
          <a:ln>
            <a:noFill/>
          </a:ln>
        </p:spPr>
      </p:pic>
      <p:sp>
        <p:nvSpPr>
          <p:cNvPr id="170" name="CustomShape 1"/>
          <p:cNvSpPr/>
          <p:nvPr/>
        </p:nvSpPr>
        <p:spPr>
          <a:xfrm>
            <a:off x="571680" y="729720"/>
            <a:ext cx="60955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2f5597"/>
                </a:solidFill>
                <a:latin typeface="Calibri"/>
              </a:rPr>
              <a:t>A propos pytania numer 6 </a:t>
            </a:r>
            <a:r>
              <a:rPr b="0" lang="pl-PL" sz="1800" spc="-1" strike="noStrike">
                <a:solidFill>
                  <a:srgbClr val="2f5597"/>
                </a:solidFill>
                <a:latin typeface="Wingdings"/>
              </a:rPr>
              <a:t></a:t>
            </a:r>
            <a:endParaRPr b="0" lang="pl-PL" sz="1800" spc="-1" strike="noStrike">
              <a:latin typeface="Arial"/>
            </a:endParaRPr>
          </a:p>
        </p:txBody>
      </p:sp>
      <p:pic>
        <p:nvPicPr>
          <p:cNvPr id="171" name="Obraz 7" descr=""/>
          <p:cNvPicPr/>
          <p:nvPr/>
        </p:nvPicPr>
        <p:blipFill>
          <a:blip r:embed="rId2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1073160" y="131400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Nauczyciel podzieli Was na 3-5 osobowe drużyny. Każda drużyna przygotowuje kartkę na której wpisuje pod sobą cyfry od 1 do 10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8" name="Obraz 5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sp>
        <p:nvSpPr>
          <p:cNvPr id="89" name="CustomShape 2"/>
          <p:cNvSpPr/>
          <p:nvPr/>
        </p:nvSpPr>
        <p:spPr>
          <a:xfrm>
            <a:off x="378720" y="368280"/>
            <a:ext cx="20966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Polecenie: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1073160" y="3429000"/>
            <a:ext cx="10515240" cy="132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Za chwilę pojawi się 10 pytań, wpisujcie odpowiedzi przy odpowiednim numerze na kartce</a:t>
            </a:r>
            <a:endParaRPr b="0" lang="pl-PL" sz="4400" spc="-1" strike="noStrike"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1352520" y="63432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W którym roku urodził się Stanisław Lem?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CustomShape 2"/>
          <p:cNvSpPr/>
          <p:nvPr/>
        </p:nvSpPr>
        <p:spPr>
          <a:xfrm>
            <a:off x="8121600" y="5854320"/>
            <a:ext cx="60955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000000"/>
                </a:solidFill>
                <a:latin typeface="Calibri"/>
              </a:rPr>
              <a:t>Photo by </a:t>
            </a:r>
            <a:r>
              <a:rPr b="0" lang="pl-PL" sz="1800" spc="-1" strike="noStrike" u="sng">
                <a:solidFill>
                  <a:srgbClr val="0563c1"/>
                </a:solidFill>
                <a:uFillTx/>
                <a:latin typeface="Calibri"/>
                <a:hlinkClick r:id="rId1"/>
              </a:rPr>
              <a:t>Angèle</a:t>
            </a:r>
            <a:r>
              <a:rPr b="0" lang="pl-PL" sz="1800" spc="-1" strike="noStrike" u="sng">
                <a:solidFill>
                  <a:srgbClr val="0563c1"/>
                </a:solidFill>
                <a:uFillTx/>
                <a:latin typeface="Calibri"/>
                <a:hlinkClick r:id="rId2"/>
              </a:rPr>
              <a:t> Kamp</a:t>
            </a:r>
            <a:r>
              <a:rPr b="0" lang="pl-PL" sz="1800" spc="-1" strike="noStrike">
                <a:solidFill>
                  <a:srgbClr val="000000"/>
                </a:solidFill>
                <a:latin typeface="Calibri"/>
              </a:rPr>
              <a:t> on </a:t>
            </a:r>
            <a:r>
              <a:rPr b="0" lang="pl-PL" sz="1800" spc="-1" strike="noStrike" u="sng">
                <a:solidFill>
                  <a:srgbClr val="0563c1"/>
                </a:solidFill>
                <a:uFillTx/>
                <a:latin typeface="Calibri"/>
                <a:hlinkClick r:id="rId3"/>
              </a:rPr>
              <a:t>Unsplash</a:t>
            </a:r>
            <a:endParaRPr b="0" lang="pl-PL" sz="1800" spc="-1" strike="noStrike">
              <a:latin typeface="Arial"/>
            </a:endParaRPr>
          </a:p>
        </p:txBody>
      </p:sp>
      <p:pic>
        <p:nvPicPr>
          <p:cNvPr id="93" name="Obraz 5" descr=""/>
          <p:cNvPicPr/>
          <p:nvPr/>
        </p:nvPicPr>
        <p:blipFill>
          <a:blip r:embed="rId4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pic>
        <p:nvPicPr>
          <p:cNvPr id="94" name="Obraz 7" descr=""/>
          <p:cNvPicPr/>
          <p:nvPr/>
        </p:nvPicPr>
        <p:blipFill>
          <a:blip r:embed="rId5"/>
          <a:stretch/>
        </p:blipFill>
        <p:spPr>
          <a:xfrm>
            <a:off x="4599000" y="1893600"/>
            <a:ext cx="2993760" cy="3246480"/>
          </a:xfrm>
          <a:prstGeom prst="rect">
            <a:avLst/>
          </a:prstGeom>
          <a:ln>
            <a:noFill/>
          </a:ln>
        </p:spPr>
      </p:pic>
      <p:sp>
        <p:nvSpPr>
          <p:cNvPr id="95" name="CustomShape 3"/>
          <p:cNvSpPr/>
          <p:nvPr/>
        </p:nvSpPr>
        <p:spPr>
          <a:xfrm>
            <a:off x="371160" y="36828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1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96" name="CustomShape 4"/>
          <p:cNvSpPr/>
          <p:nvPr/>
        </p:nvSpPr>
        <p:spPr>
          <a:xfrm>
            <a:off x="8717400" y="2444760"/>
            <a:ext cx="308592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Najbliższa odpowiedź: 3 punkty</a:t>
            </a:r>
            <a:endParaRPr b="0" lang="pl-PL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Druga najbliższa: 2 punkty</a:t>
            </a:r>
            <a:endParaRPr b="0" lang="pl-PL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Trzecia najbliższa: 1 punkt</a:t>
            </a:r>
            <a:endParaRPr b="0" lang="pl-PL" sz="1800" spc="-1" strike="noStrike"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1352520" y="63432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W którym roku odszedł Stanisław Lem?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8" name="Obraz 5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sp>
        <p:nvSpPr>
          <p:cNvPr id="99" name="CustomShape 2"/>
          <p:cNvSpPr/>
          <p:nvPr/>
        </p:nvSpPr>
        <p:spPr>
          <a:xfrm>
            <a:off x="371160" y="36828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2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8964720" y="5915880"/>
            <a:ext cx="7108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 u="sng">
                <a:solidFill>
                  <a:srgbClr val="0563c1"/>
                </a:solidFill>
                <a:uFillTx/>
                <a:latin typeface="Calibri"/>
                <a:hlinkClick r:id="rId2"/>
              </a:rPr>
              <a:t>commons.wikimedia.org</a:t>
            </a:r>
            <a:endParaRPr b="0" lang="pl-PL" sz="1800" spc="-1" strike="noStrike">
              <a:latin typeface="Arial"/>
            </a:endParaRPr>
          </a:p>
        </p:txBody>
      </p:sp>
      <p:pic>
        <p:nvPicPr>
          <p:cNvPr id="101" name="Obraz 6" descr=""/>
          <p:cNvPicPr/>
          <p:nvPr/>
        </p:nvPicPr>
        <p:blipFill>
          <a:blip r:embed="rId3"/>
          <a:stretch/>
        </p:blipFill>
        <p:spPr>
          <a:xfrm>
            <a:off x="4421520" y="1788480"/>
            <a:ext cx="3348360" cy="3531960"/>
          </a:xfrm>
          <a:prstGeom prst="rect">
            <a:avLst/>
          </a:prstGeom>
          <a:ln>
            <a:noFill/>
          </a:ln>
        </p:spPr>
      </p:pic>
      <p:sp>
        <p:nvSpPr>
          <p:cNvPr id="102" name="CustomShape 4"/>
          <p:cNvSpPr/>
          <p:nvPr/>
        </p:nvSpPr>
        <p:spPr>
          <a:xfrm>
            <a:off x="8717400" y="2444760"/>
            <a:ext cx="308592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Najbliższa odpowiedź: 3 punkty</a:t>
            </a:r>
            <a:endParaRPr b="0" lang="pl-PL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Druga najbliższa: 2 punkty</a:t>
            </a:r>
            <a:endParaRPr b="0" lang="pl-PL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Trzecia najbliższa: 1 punkt</a:t>
            </a:r>
            <a:endParaRPr b="0" lang="pl-PL" sz="1800" spc="-1" strike="noStrike">
              <a:latin typeface="Arial"/>
            </a:endParaRPr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1352520" y="47700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W jakim mieście urodził się Stanisław Lem?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4" name="Obraz 5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sp>
        <p:nvSpPr>
          <p:cNvPr id="105" name="CustomShape 2"/>
          <p:cNvSpPr/>
          <p:nvPr/>
        </p:nvSpPr>
        <p:spPr>
          <a:xfrm>
            <a:off x="371160" y="36828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3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106" name="CustomShape 3"/>
          <p:cNvSpPr/>
          <p:nvPr/>
        </p:nvSpPr>
        <p:spPr>
          <a:xfrm>
            <a:off x="8411400" y="2148480"/>
            <a:ext cx="32612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Prawidłowa odpowiedź: 2 punkty</a:t>
            </a:r>
            <a:endParaRPr b="0" lang="pl-PL" sz="1800" spc="-1" strike="noStrike">
              <a:latin typeface="Arial"/>
            </a:endParaRPr>
          </a:p>
        </p:txBody>
      </p:sp>
      <p:sp>
        <p:nvSpPr>
          <p:cNvPr id="107" name="CustomShape 4"/>
          <p:cNvSpPr/>
          <p:nvPr/>
        </p:nvSpPr>
        <p:spPr>
          <a:xfrm>
            <a:off x="1711800" y="2863800"/>
            <a:ext cx="16045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A: Poznań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08" name="CustomShape 5"/>
          <p:cNvSpPr/>
          <p:nvPr/>
        </p:nvSpPr>
        <p:spPr>
          <a:xfrm>
            <a:off x="4525560" y="2863800"/>
            <a:ext cx="19990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B: Warszawa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09" name="CustomShape 6"/>
          <p:cNvSpPr/>
          <p:nvPr/>
        </p:nvSpPr>
        <p:spPr>
          <a:xfrm>
            <a:off x="7507440" y="2863800"/>
            <a:ext cx="13726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C: Lwów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10" name="CustomShape 7"/>
          <p:cNvSpPr/>
          <p:nvPr/>
        </p:nvSpPr>
        <p:spPr>
          <a:xfrm>
            <a:off x="1711080" y="3835800"/>
            <a:ext cx="14155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D: Berlin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11" name="CustomShape 8"/>
          <p:cNvSpPr/>
          <p:nvPr/>
        </p:nvSpPr>
        <p:spPr>
          <a:xfrm>
            <a:off x="4547160" y="3835800"/>
            <a:ext cx="1656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E: Chicago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12" name="CustomShape 9"/>
          <p:cNvSpPr/>
          <p:nvPr/>
        </p:nvSpPr>
        <p:spPr>
          <a:xfrm>
            <a:off x="7516440" y="3835800"/>
            <a:ext cx="2043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F: Sosnowiec</a:t>
            </a:r>
            <a:endParaRPr b="0" lang="pl-PL" sz="2800" spc="-1" strike="noStrike">
              <a:latin typeface="Arial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1352520" y="47700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Pierwsze (ostatecznie porzucone przez pisarza) studia Stanisława Lema to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4" name="Obraz 5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sp>
        <p:nvSpPr>
          <p:cNvPr id="115" name="CustomShape 2"/>
          <p:cNvSpPr/>
          <p:nvPr/>
        </p:nvSpPr>
        <p:spPr>
          <a:xfrm>
            <a:off x="371160" y="36828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4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116" name="CustomShape 3"/>
          <p:cNvSpPr/>
          <p:nvPr/>
        </p:nvSpPr>
        <p:spPr>
          <a:xfrm>
            <a:off x="8411400" y="2148480"/>
            <a:ext cx="32612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Prawidłowa odpowiedź: 2 punkty</a:t>
            </a:r>
            <a:endParaRPr b="0" lang="pl-PL" sz="1800" spc="-1" strike="noStrike">
              <a:latin typeface="Arial"/>
            </a:endParaRPr>
          </a:p>
        </p:txBody>
      </p:sp>
      <p:sp>
        <p:nvSpPr>
          <p:cNvPr id="117" name="CustomShape 4"/>
          <p:cNvSpPr/>
          <p:nvPr/>
        </p:nvSpPr>
        <p:spPr>
          <a:xfrm>
            <a:off x="1711440" y="2863800"/>
            <a:ext cx="14659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A: Prawo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18" name="CustomShape 5"/>
          <p:cNvSpPr/>
          <p:nvPr/>
        </p:nvSpPr>
        <p:spPr>
          <a:xfrm>
            <a:off x="4525920" y="2863800"/>
            <a:ext cx="21866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B: Pedagogika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19" name="CustomShape 6"/>
          <p:cNvSpPr/>
          <p:nvPr/>
        </p:nvSpPr>
        <p:spPr>
          <a:xfrm>
            <a:off x="7511400" y="2863800"/>
            <a:ext cx="20358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C: Medycyna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20" name="CustomShape 7"/>
          <p:cNvSpPr/>
          <p:nvPr/>
        </p:nvSpPr>
        <p:spPr>
          <a:xfrm>
            <a:off x="1712880" y="3835800"/>
            <a:ext cx="20905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D: Politologia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21" name="CustomShape 8"/>
          <p:cNvSpPr/>
          <p:nvPr/>
        </p:nvSpPr>
        <p:spPr>
          <a:xfrm>
            <a:off x="4525560" y="3835800"/>
            <a:ext cx="19490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E: Ekonomia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22" name="CustomShape 9"/>
          <p:cNvSpPr/>
          <p:nvPr/>
        </p:nvSpPr>
        <p:spPr>
          <a:xfrm>
            <a:off x="7511040" y="3835800"/>
            <a:ext cx="39088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F: Marketing i zarządzanie</a:t>
            </a:r>
            <a:endParaRPr b="0" lang="pl-PL" sz="2800" spc="-1" strike="noStrike"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1352520" y="63432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Na ile języków przetłumaczono książki lema?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4" name="Obraz 5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sp>
        <p:nvSpPr>
          <p:cNvPr id="125" name="CustomShape 2"/>
          <p:cNvSpPr/>
          <p:nvPr/>
        </p:nvSpPr>
        <p:spPr>
          <a:xfrm>
            <a:off x="371160" y="36828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5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126" name="CustomShape 3"/>
          <p:cNvSpPr/>
          <p:nvPr/>
        </p:nvSpPr>
        <p:spPr>
          <a:xfrm>
            <a:off x="8717400" y="2444760"/>
            <a:ext cx="308592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Najbliższa odpowiedź: 3 punkty</a:t>
            </a:r>
            <a:endParaRPr b="0" lang="pl-PL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Druga najbliższa: 2 punkty</a:t>
            </a:r>
            <a:endParaRPr b="0" lang="pl-PL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Trzecia najbliższa: 1 punkt</a:t>
            </a:r>
            <a:endParaRPr b="0" lang="pl-PL" sz="1800" spc="-1" strike="noStrike">
              <a:latin typeface="Arial"/>
            </a:endParaRPr>
          </a:p>
        </p:txBody>
      </p:sp>
      <p:sp>
        <p:nvSpPr>
          <p:cNvPr id="127" name="CustomShape 4"/>
          <p:cNvSpPr/>
          <p:nvPr/>
        </p:nvSpPr>
        <p:spPr>
          <a:xfrm>
            <a:off x="7143840" y="6100560"/>
            <a:ext cx="60955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000000"/>
                </a:solidFill>
                <a:latin typeface="Calibri"/>
              </a:rPr>
              <a:t>Photo by </a:t>
            </a:r>
            <a:r>
              <a:rPr b="0" lang="pl-PL" sz="1800" spc="-1" strike="noStrike" u="sng">
                <a:solidFill>
                  <a:srgbClr val="0563c1"/>
                </a:solidFill>
                <a:uFillTx/>
                <a:latin typeface="Calibri"/>
                <a:hlinkClick r:id="rId2"/>
              </a:rPr>
              <a:t>JACQUELINE BRANDWAYN</a:t>
            </a:r>
            <a:r>
              <a:rPr b="0" lang="pl-PL" sz="1800" spc="-1" strike="noStrike">
                <a:solidFill>
                  <a:srgbClr val="000000"/>
                </a:solidFill>
                <a:latin typeface="Calibri"/>
              </a:rPr>
              <a:t> on </a:t>
            </a:r>
            <a:r>
              <a:rPr b="0" lang="pl-PL" sz="1800" spc="-1" strike="noStrike" u="sng">
                <a:solidFill>
                  <a:srgbClr val="0563c1"/>
                </a:solidFill>
                <a:uFillTx/>
                <a:latin typeface="Calibri"/>
                <a:hlinkClick r:id="rId3"/>
              </a:rPr>
              <a:t>Unspla</a:t>
            </a:r>
            <a:r>
              <a:rPr b="0" lang="pl-PL" sz="1800" spc="-1" strike="noStrike">
                <a:solidFill>
                  <a:srgbClr val="000000"/>
                </a:solidFill>
                <a:latin typeface="Calibri"/>
              </a:rPr>
              <a:t>sh</a:t>
            </a:r>
            <a:endParaRPr b="0" lang="pl-PL" sz="1800" spc="-1" strike="noStrike">
              <a:latin typeface="Arial"/>
            </a:endParaRPr>
          </a:p>
        </p:txBody>
      </p:sp>
      <p:pic>
        <p:nvPicPr>
          <p:cNvPr id="128" name="Obraz 4" descr=""/>
          <p:cNvPicPr/>
          <p:nvPr/>
        </p:nvPicPr>
        <p:blipFill>
          <a:blip r:embed="rId4"/>
          <a:stretch/>
        </p:blipFill>
        <p:spPr>
          <a:xfrm>
            <a:off x="3699000" y="1773720"/>
            <a:ext cx="3444480" cy="35884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1352520" y="47700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W jednej ze swoich książek, „Powrót z gwiazd”  Stanisław Lem przewidział powstanie jednego z wynalazków XXI wieku. O co chodzi?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0" name="Obraz 5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sp>
        <p:nvSpPr>
          <p:cNvPr id="131" name="CustomShape 2"/>
          <p:cNvSpPr/>
          <p:nvPr/>
        </p:nvSpPr>
        <p:spPr>
          <a:xfrm>
            <a:off x="371160" y="36828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6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132" name="CustomShape 3"/>
          <p:cNvSpPr/>
          <p:nvPr/>
        </p:nvSpPr>
        <p:spPr>
          <a:xfrm>
            <a:off x="8608320" y="2148480"/>
            <a:ext cx="32612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Prawidłowa odpowiedź: 2 punkty</a:t>
            </a:r>
            <a:endParaRPr b="0" lang="pl-PL" sz="1800" spc="-1" strike="noStrike">
              <a:latin typeface="Arial"/>
            </a:endParaRPr>
          </a:p>
        </p:txBody>
      </p:sp>
      <p:sp>
        <p:nvSpPr>
          <p:cNvPr id="133" name="CustomShape 4"/>
          <p:cNvSpPr/>
          <p:nvPr/>
        </p:nvSpPr>
        <p:spPr>
          <a:xfrm>
            <a:off x="2419560" y="2608200"/>
            <a:ext cx="24199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A: Google Glass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34" name="CustomShape 5"/>
          <p:cNvSpPr/>
          <p:nvPr/>
        </p:nvSpPr>
        <p:spPr>
          <a:xfrm>
            <a:off x="6550200" y="2608200"/>
            <a:ext cx="19245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B: Facebook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35" name="CustomShape 6"/>
          <p:cNvSpPr/>
          <p:nvPr/>
        </p:nvSpPr>
        <p:spPr>
          <a:xfrm>
            <a:off x="2427480" y="3407040"/>
            <a:ext cx="37731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C: Deskorolki elektryczne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36" name="CustomShape 7"/>
          <p:cNvSpPr/>
          <p:nvPr/>
        </p:nvSpPr>
        <p:spPr>
          <a:xfrm>
            <a:off x="6558120" y="3407040"/>
            <a:ext cx="32076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D: Czytniki e-booków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37" name="CustomShape 8"/>
          <p:cNvSpPr/>
          <p:nvPr/>
        </p:nvSpPr>
        <p:spPr>
          <a:xfrm>
            <a:off x="2479680" y="4213080"/>
            <a:ext cx="29365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E: Sztuczne trzustki</a:t>
            </a:r>
            <a:endParaRPr b="0" lang="pl-PL" sz="2800" spc="-1" strike="noStrike">
              <a:latin typeface="Arial"/>
            </a:endParaRPr>
          </a:p>
        </p:txBody>
      </p:sp>
      <p:sp>
        <p:nvSpPr>
          <p:cNvPr id="138" name="CustomShape 9"/>
          <p:cNvSpPr/>
          <p:nvPr/>
        </p:nvSpPr>
        <p:spPr>
          <a:xfrm>
            <a:off x="6568560" y="4206240"/>
            <a:ext cx="40017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800" spc="-1" strike="noStrike">
                <a:solidFill>
                  <a:srgbClr val="000000"/>
                </a:solidFill>
                <a:latin typeface="Calibri"/>
              </a:rPr>
              <a:t>F: Plastry antykoncepcyjne</a:t>
            </a:r>
            <a:endParaRPr b="0" lang="pl-PL" sz="2800" spc="-1" strike="noStrike">
              <a:latin typeface="Arial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1352520" y="47700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0" lang="pl-PL" sz="4400" spc="-1" strike="noStrike">
                <a:solidFill>
                  <a:srgbClr val="000000"/>
                </a:solidFill>
                <a:latin typeface="Calibri Light"/>
              </a:rPr>
              <a:t>Philip K. Dick jeden z najwybitniejszych (i zarazem najbardziej szalonych) amerykańskich pisarzy uważał, że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0" name="Obraz 5" descr=""/>
          <p:cNvPicPr/>
          <p:nvPr/>
        </p:nvPicPr>
        <p:blipFill>
          <a:blip r:embed="rId1"/>
          <a:stretch/>
        </p:blipFill>
        <p:spPr>
          <a:xfrm>
            <a:off x="303480" y="5854320"/>
            <a:ext cx="4046760" cy="861840"/>
          </a:xfrm>
          <a:prstGeom prst="rect">
            <a:avLst/>
          </a:prstGeom>
          <a:ln>
            <a:noFill/>
          </a:ln>
        </p:spPr>
      </p:pic>
      <p:sp>
        <p:nvSpPr>
          <p:cNvPr id="141" name="CustomShape 2"/>
          <p:cNvSpPr/>
          <p:nvPr/>
        </p:nvSpPr>
        <p:spPr>
          <a:xfrm>
            <a:off x="371160" y="368280"/>
            <a:ext cx="412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3600" spc="-1" strike="noStrike">
                <a:solidFill>
                  <a:srgbClr val="2f5597"/>
                </a:solidFill>
                <a:latin typeface="Calibri"/>
              </a:rPr>
              <a:t>7</a:t>
            </a:r>
            <a:endParaRPr b="0" lang="pl-PL" sz="3600" spc="-1" strike="noStrike">
              <a:latin typeface="Arial"/>
            </a:endParaRPr>
          </a:p>
        </p:txBody>
      </p:sp>
      <p:sp>
        <p:nvSpPr>
          <p:cNvPr id="142" name="CustomShape 3"/>
          <p:cNvSpPr/>
          <p:nvPr/>
        </p:nvSpPr>
        <p:spPr>
          <a:xfrm>
            <a:off x="8910720" y="1657800"/>
            <a:ext cx="32612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1800" spc="-1" strike="noStrike">
                <a:solidFill>
                  <a:srgbClr val="ff0000"/>
                </a:solidFill>
                <a:latin typeface="Calibri"/>
              </a:rPr>
              <a:t>Prawidłowa odpowiedź: 2 punkty</a:t>
            </a:r>
            <a:endParaRPr b="0" lang="pl-PL" sz="1800" spc="-1" strike="noStrike">
              <a:latin typeface="Arial"/>
            </a:endParaRPr>
          </a:p>
        </p:txBody>
      </p:sp>
      <p:sp>
        <p:nvSpPr>
          <p:cNvPr id="143" name="CustomShape 4"/>
          <p:cNvSpPr/>
          <p:nvPr/>
        </p:nvSpPr>
        <p:spPr>
          <a:xfrm>
            <a:off x="619200" y="2067120"/>
            <a:ext cx="904932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A: Lem nie istnieje, a nawet jeśli jest prawdziwy to nie jest jedną osoba, </a:t>
            </a:r>
            <a:br/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tylko grupą radzieckich agentów</a:t>
            </a:r>
            <a:endParaRPr b="0" lang="pl-PL" sz="2400" spc="-1" strike="noStrike">
              <a:latin typeface="Arial"/>
            </a:endParaRPr>
          </a:p>
        </p:txBody>
      </p:sp>
      <p:sp>
        <p:nvSpPr>
          <p:cNvPr id="144" name="CustomShape 5"/>
          <p:cNvSpPr/>
          <p:nvPr/>
        </p:nvSpPr>
        <p:spPr>
          <a:xfrm>
            <a:off x="610560" y="2816280"/>
            <a:ext cx="7964280" cy="22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B: Lem pisze książki tylko gdy jest wprowadzony w stan hipnozy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C: Lem to tak naprawdę zmodyfikowany genetycznie goryl 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D: Lem to tak naprawdę inteligentny komputer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E: Lem jest kosmita z innego wymiaru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400" spc="-1" strike="noStrike">
                <a:solidFill>
                  <a:srgbClr val="000000"/>
                </a:solidFill>
                <a:latin typeface="Calibri"/>
              </a:rPr>
              <a:t>F: Lem to pseudonim chińskiej pisarki Xin Xiao</a:t>
            </a:r>
            <a:endParaRPr b="0" lang="pl-PL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l-PL" sz="2400" spc="-1" strike="noStrike"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Application>LibreOffice/5.4.0.3$Windows_x86 LibreOffice_project/7556cbc6811c9d992f4064ab9287069087d7f62c</Application>
  <Words>529</Words>
  <Paragraphs>83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2021-09-22T14:50:13Z</dcterms:created>
  <dc:creator>Krzysztof Celka</dc:creator>
  <dc:description/>
  <dc:language>pl-PL</dc:language>
  <cp:lastModifiedBy/>
  <dcterms:modified xsi:type="dcterms:W3CDTF">2021-09-23T11:23:33Z</dcterms:modified>
  <cp:revision>4</cp:revision>
  <dc:subject/>
  <dc:title>Prezentacja programu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Panoramiczny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15</vt:i4>
  </property>
</Properties>
</file>